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96" r:id="rId5"/>
    <p:sldMasterId id="2147483720" r:id="rId6"/>
    <p:sldMasterId id="2147483744" r:id="rId7"/>
  </p:sldMasterIdLst>
  <p:notesMasterIdLst>
    <p:notesMasterId r:id="rId69"/>
  </p:notesMasterIdLst>
  <p:sldIdLst>
    <p:sldId id="300" r:id="rId8"/>
    <p:sldId id="291" r:id="rId9"/>
    <p:sldId id="301" r:id="rId10"/>
    <p:sldId id="341" r:id="rId11"/>
    <p:sldId id="342" r:id="rId12"/>
    <p:sldId id="302" r:id="rId13"/>
    <p:sldId id="309" r:id="rId14"/>
    <p:sldId id="310" r:id="rId15"/>
    <p:sldId id="265" r:id="rId16"/>
    <p:sldId id="266" r:id="rId17"/>
    <p:sldId id="304" r:id="rId18"/>
    <p:sldId id="305" r:id="rId19"/>
    <p:sldId id="306" r:id="rId20"/>
    <p:sldId id="290" r:id="rId21"/>
    <p:sldId id="339" r:id="rId22"/>
    <p:sldId id="303" r:id="rId23"/>
    <p:sldId id="340" r:id="rId24"/>
    <p:sldId id="307" r:id="rId25"/>
    <p:sldId id="308" r:id="rId26"/>
    <p:sldId id="311" r:id="rId27"/>
    <p:sldId id="312" r:id="rId28"/>
    <p:sldId id="313" r:id="rId29"/>
    <p:sldId id="344" r:id="rId30"/>
    <p:sldId id="314" r:id="rId31"/>
    <p:sldId id="315" r:id="rId32"/>
    <p:sldId id="320" r:id="rId33"/>
    <p:sldId id="273" r:id="rId34"/>
    <p:sldId id="292" r:id="rId35"/>
    <p:sldId id="336" r:id="rId36"/>
    <p:sldId id="294" r:id="rId37"/>
    <p:sldId id="295" r:id="rId38"/>
    <p:sldId id="296" r:id="rId39"/>
    <p:sldId id="297" r:id="rId40"/>
    <p:sldId id="268" r:id="rId41"/>
    <p:sldId id="324" r:id="rId42"/>
    <p:sldId id="325" r:id="rId43"/>
    <p:sldId id="293" r:id="rId44"/>
    <p:sldId id="333" r:id="rId45"/>
    <p:sldId id="271" r:id="rId46"/>
    <p:sldId id="318" r:id="rId47"/>
    <p:sldId id="322" r:id="rId48"/>
    <p:sldId id="337" r:id="rId49"/>
    <p:sldId id="328" r:id="rId50"/>
    <p:sldId id="327" r:id="rId51"/>
    <p:sldId id="316" r:id="rId52"/>
    <p:sldId id="346" r:id="rId53"/>
    <p:sldId id="343" r:id="rId54"/>
    <p:sldId id="326" r:id="rId55"/>
    <p:sldId id="261" r:id="rId56"/>
    <p:sldId id="299" r:id="rId57"/>
    <p:sldId id="262" r:id="rId58"/>
    <p:sldId id="319" r:id="rId59"/>
    <p:sldId id="258" r:id="rId60"/>
    <p:sldId id="338" r:id="rId61"/>
    <p:sldId id="334" r:id="rId62"/>
    <p:sldId id="259" r:id="rId63"/>
    <p:sldId id="260" r:id="rId64"/>
    <p:sldId id="329" r:id="rId65"/>
    <p:sldId id="330" r:id="rId66"/>
    <p:sldId id="331" r:id="rId67"/>
    <p:sldId id="332" r:id="rId68"/>
  </p:sldIdLst>
  <p:sldSz cx="9144000" cy="6858000" type="screen4x3"/>
  <p:notesSz cx="6858000" cy="9144000"/>
  <p:embeddedFontLst>
    <p:embeddedFont>
      <p:font typeface="AR BLANCA" panose="02000000000000000000" pitchFamily="2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Futura XBlkCn BT" panose="020B0602020204020303" pitchFamily="34" charset="-79"/>
      <p:regular r:id="rId75"/>
    </p:embeddedFont>
    <p:embeddedFont>
      <p:font typeface="Goudy Old Style" panose="02020502050305020303" pitchFamily="18" charset="77"/>
      <p:regular r:id="rId76"/>
      <p:bold r:id="rId77"/>
      <p:italic r:id="rId78"/>
    </p:embeddedFont>
    <p:embeddedFont>
      <p:font typeface="High Tower Text" panose="02040502050506030303" pitchFamily="18" charset="77"/>
      <p:regular r:id="rId79"/>
      <p:italic r:id="rId80"/>
    </p:embeddedFont>
    <p:embeddedFont>
      <p:font typeface="Impact" panose="020B0806030902050204" pitchFamily="34" charset="0"/>
      <p:regular r:id="rId81"/>
    </p:embeddedFont>
    <p:embeddedFont>
      <p:font typeface="Mathlete Bulky" panose="020F0502020204030204" pitchFamily="34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A5DE"/>
    <a:srgbClr val="373028"/>
    <a:srgbClr val="211912"/>
    <a:srgbClr val="E9DFCC"/>
    <a:srgbClr val="303030"/>
    <a:srgbClr val="445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748"/>
  </p:normalViewPr>
  <p:slideViewPr>
    <p:cSldViewPr>
      <p:cViewPr varScale="1">
        <p:scale>
          <a:sx n="97" d="100"/>
          <a:sy n="97" d="100"/>
        </p:scale>
        <p:origin x="208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15.fntdata"/><Relationship Id="rId89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font" Target="fonts/font13.fntdata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78E3A-A915-4D28-875A-53F21FB7486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068CE-3FB0-465F-94B2-A4C0C661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9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3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6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6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2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24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8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33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6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8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33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4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3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24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73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7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7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12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09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67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4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5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87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37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55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76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69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93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7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85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53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4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5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69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11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67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35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9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0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9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7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226C-3DCA-4620-B20D-C57DB3FB40B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471F-BD41-4FB1-A079-439288CA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1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226C-3DCA-4620-B20D-C57DB3FB4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471F-BD41-4FB1-A079-439288CA7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0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CC715-2CD1-4919-8F47-495432235DEE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10/4/21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1EDE0-3B2E-4F29-95D6-D49E0D77FFF1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2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/index.php?title=User:DigitalExtropy&amp;action=edit&amp;redlink=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commons.wikimedia.org/wiki/User:Astrokey4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commons.wikimedia.org/wiki/User:Astrokey4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rcheon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trokey4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acques_Callot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Relationship Id="rId4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rcheon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d/2.0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hyald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4/45/Strasbourg_walter_gustave_adolphe.JPG/1920px-Strasbourg_walter_gustave_adolph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12" r="17948" b="4617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0"/>
            <a:ext cx="5867400" cy="3429001"/>
          </a:xfrm>
        </p:spPr>
        <p:txBody>
          <a:bodyPr>
            <a:noAutofit/>
          </a:bodyPr>
          <a:lstStyle/>
          <a:p>
            <a:r>
              <a:rPr lang="en-US" sz="7200" dirty="0">
                <a:ln w="28575"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THIRTY YEARS’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3657600"/>
            <a:ext cx="4495800" cy="170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1618-1648</a:t>
            </a:r>
          </a:p>
        </p:txBody>
      </p:sp>
    </p:spTree>
    <p:extLst>
      <p:ext uri="{BB962C8B-B14F-4D97-AF65-F5344CB8AC3E}">
        <p14:creationId xmlns:p14="http://schemas.microsoft.com/office/powerpoint/2010/main" val="268055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t="6251" r="10767" b="195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382000" cy="1143000"/>
          </a:xfrm>
        </p:spPr>
        <p:txBody>
          <a:bodyPr>
            <a:noAutofit/>
          </a:bodyPr>
          <a:lstStyle/>
          <a:p>
            <a:pPr algn="l"/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BOHEMIAN PHASE</a:t>
            </a:r>
          </a:p>
        </p:txBody>
      </p:sp>
      <p:sp>
        <p:nvSpPr>
          <p:cNvPr id="3" name="Donut 2"/>
          <p:cNvSpPr/>
          <p:nvPr/>
        </p:nvSpPr>
        <p:spPr>
          <a:xfrm>
            <a:off x="4572000" y="2819400"/>
            <a:ext cx="2895600" cy="2743200"/>
          </a:xfrm>
          <a:prstGeom prst="donut">
            <a:avLst>
              <a:gd name="adj" fmla="val 73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Map by </a:t>
            </a:r>
            <a:r>
              <a:rPr lang="en-US" sz="1400" dirty="0">
                <a:hlinkClick r:id="rId3" tooltip="User:Astrokey44"/>
              </a:rPr>
              <a:t>Astrokey44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697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9964" r="18761" b="239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82000" cy="1447800"/>
          </a:xfrm>
        </p:spPr>
        <p:txBody>
          <a:bodyPr>
            <a:noAutofit/>
          </a:bodyPr>
          <a:lstStyle/>
          <a:p>
            <a:pPr algn="l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BOHEMIA</a:t>
            </a:r>
          </a:p>
        </p:txBody>
      </p:sp>
      <p:sp>
        <p:nvSpPr>
          <p:cNvPr id="3" name="Donut 2"/>
          <p:cNvSpPr/>
          <p:nvPr/>
        </p:nvSpPr>
        <p:spPr>
          <a:xfrm>
            <a:off x="5257800" y="3048000"/>
            <a:ext cx="2895600" cy="2743200"/>
          </a:xfrm>
          <a:prstGeom prst="donut">
            <a:avLst>
              <a:gd name="adj" fmla="val 73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Map by </a:t>
            </a:r>
            <a:r>
              <a:rPr lang="en-US" sz="1400" dirty="0">
                <a:solidFill>
                  <a:prstClr val="black"/>
                </a:solidFill>
                <a:hlinkClick r:id="rId3" tooltip="User:Astrokey44"/>
              </a:rPr>
              <a:t>Astrokey44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971800"/>
            <a:ext cx="4191000" cy="26776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20650"/>
            <a:r>
              <a:rPr lang="en-US" sz="3600" b="1" dirty="0"/>
              <a:t>Modern day </a:t>
            </a:r>
            <a:br>
              <a:rPr lang="en-US" sz="3600" b="1" dirty="0"/>
            </a:br>
            <a:r>
              <a:rPr lang="en-US" sz="3600" b="1" dirty="0"/>
              <a:t>Czech Republic</a:t>
            </a:r>
          </a:p>
          <a:p>
            <a:pPr marL="120650"/>
            <a:endParaRPr lang="en-US" sz="2400" b="1" dirty="0"/>
          </a:p>
          <a:p>
            <a:pPr marL="120650"/>
            <a:r>
              <a:rPr lang="en-US" sz="3600" b="1" dirty="0"/>
              <a:t>Catholic Ruler</a:t>
            </a:r>
          </a:p>
          <a:p>
            <a:pPr marL="120650"/>
            <a:r>
              <a:rPr lang="en-US" sz="3600" b="1" dirty="0"/>
              <a:t>Protestant Majority</a:t>
            </a:r>
          </a:p>
        </p:txBody>
      </p:sp>
    </p:spTree>
    <p:extLst>
      <p:ext uri="{BB962C8B-B14F-4D97-AF65-F5344CB8AC3E}">
        <p14:creationId xmlns:p14="http://schemas.microsoft.com/office/powerpoint/2010/main" val="396040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9964" r="18761" b="239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82000" cy="1447800"/>
          </a:xfrm>
        </p:spPr>
        <p:txBody>
          <a:bodyPr>
            <a:noAutofit/>
          </a:bodyPr>
          <a:lstStyle/>
          <a:p>
            <a:pPr algn="l"/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TOLERATION</a:t>
            </a:r>
          </a:p>
        </p:txBody>
      </p:sp>
      <p:sp>
        <p:nvSpPr>
          <p:cNvPr id="3" name="Donut 2"/>
          <p:cNvSpPr/>
          <p:nvPr/>
        </p:nvSpPr>
        <p:spPr>
          <a:xfrm>
            <a:off x="5257800" y="3048000"/>
            <a:ext cx="2895600" cy="2743200"/>
          </a:xfrm>
          <a:prstGeom prst="donut">
            <a:avLst>
              <a:gd name="adj" fmla="val 73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Map by </a:t>
            </a:r>
            <a:r>
              <a:rPr lang="en-US" sz="1400" dirty="0">
                <a:solidFill>
                  <a:prstClr val="black"/>
                </a:solidFill>
                <a:hlinkClick r:id="rId3" tooltip="User:Astrokey44"/>
              </a:rPr>
              <a:t>Astrokey44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254276"/>
            <a:ext cx="41910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0650"/>
            <a:r>
              <a:rPr lang="en-US" sz="3600" dirty="0"/>
              <a:t>The Habsburgs had granted Protestants toleration through a </a:t>
            </a:r>
            <a:r>
              <a:rPr lang="en-US" sz="3600" b="1" i="1" dirty="0"/>
              <a:t>Letter of Majesty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52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e/ee/Kaiser_Ferdinand_II._1614.jpg/640px-Kaiser_Ferdinand_II._16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b="40834"/>
          <a:stretch/>
        </p:blipFill>
        <p:spPr bwMode="auto">
          <a:xfrm>
            <a:off x="0" y="-48877"/>
            <a:ext cx="9144000" cy="69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48877"/>
            <a:ext cx="9144000" cy="690687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30000">
                <a:schemeClr val="tx1">
                  <a:alpha val="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962400"/>
            <a:ext cx="6477000" cy="1676400"/>
          </a:xfrm>
        </p:spPr>
        <p:txBody>
          <a:bodyPr>
            <a:noAutofit/>
          </a:bodyPr>
          <a:lstStyle/>
          <a:p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5638800"/>
            <a:ext cx="6019800" cy="838200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Ferdinand II 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revoked his predecessor’s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 of Majesty.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3837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fene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9000">
                <a:schemeClr val="tx1">
                  <a:alpha val="60000"/>
                </a:schemeClr>
              </a:gs>
              <a:gs pos="58000">
                <a:schemeClr val="tx1"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2011362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DEFENESTRATION</a:t>
            </a:r>
            <a:b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Prague</a:t>
            </a:r>
          </a:p>
        </p:txBody>
      </p:sp>
    </p:spTree>
    <p:extLst>
      <p:ext uri="{BB962C8B-B14F-4D97-AF65-F5344CB8AC3E}">
        <p14:creationId xmlns:p14="http://schemas.microsoft.com/office/powerpoint/2010/main" val="105640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fene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70000"/>
                </a:schemeClr>
              </a:gs>
              <a:gs pos="66000">
                <a:schemeClr val="tx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2011362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DEFENESTRATION</a:t>
            </a:r>
            <a:b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6600" b="1" dirty="0">
              <a:ln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545014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lete Bulky" panose="00000600000000000000" pitchFamily="2" charset="0"/>
              </a:rPr>
              <a:t>A FANCY WORD FOR THROWING SOMEONE OUT OF A WINDOW</a:t>
            </a:r>
          </a:p>
        </p:txBody>
      </p:sp>
    </p:spTree>
    <p:extLst>
      <p:ext uri="{BB962C8B-B14F-4D97-AF65-F5344CB8AC3E}">
        <p14:creationId xmlns:p14="http://schemas.microsoft.com/office/powerpoint/2010/main" val="3321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Prague Castle defenestration 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55"/>
            <a:ext cx="9172074" cy="68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105" y="4495800"/>
            <a:ext cx="3810000" cy="129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lete Bulky" panose="00000600000000000000" pitchFamily="2" charset="0"/>
              </a:rPr>
              <a:t>70 Feet!</a:t>
            </a:r>
          </a:p>
        </p:txBody>
      </p:sp>
      <p:sp>
        <p:nvSpPr>
          <p:cNvPr id="4" name="Down Arrow 3"/>
          <p:cNvSpPr/>
          <p:nvPr/>
        </p:nvSpPr>
        <p:spPr>
          <a:xfrm>
            <a:off x="4953000" y="1168568"/>
            <a:ext cx="609600" cy="5486400"/>
          </a:xfrm>
          <a:prstGeom prst="downArrow">
            <a:avLst>
              <a:gd name="adj1" fmla="val 50000"/>
              <a:gd name="adj2" fmla="val 9736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3806" y="6400800"/>
            <a:ext cx="2533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Photo Credit</a:t>
            </a:r>
            <a:r>
              <a:rPr lang="en-US" sz="1600">
                <a:solidFill>
                  <a:schemeClr val="bg2"/>
                </a:solidFill>
              </a:rPr>
              <a:t>: </a:t>
            </a:r>
            <a:r>
              <a:rPr lang="en-US" sz="1600" dirty="0" err="1">
                <a:solidFill>
                  <a:schemeClr val="bg2"/>
                </a:solidFill>
                <a:hlinkClick r:id="rId3" tooltip="User:DigitalExtropy (page does not exist)"/>
              </a:rPr>
              <a:t>DigitalExtropy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4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e/ee/Kaiser_Ferdinand_II._1614.jpg/640px-Kaiser_Ferdinand_II._16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b="40834"/>
          <a:stretch/>
        </p:blipFill>
        <p:spPr bwMode="auto">
          <a:xfrm>
            <a:off x="0" y="-48877"/>
            <a:ext cx="9144000" cy="69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48877"/>
            <a:ext cx="9144000" cy="690687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30000">
                <a:schemeClr val="tx1">
                  <a:alpha val="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657600"/>
            <a:ext cx="5867400" cy="2971800"/>
          </a:xfrm>
        </p:spPr>
        <p:txBody>
          <a:bodyPr>
            <a:noAutofit/>
          </a:bodyPr>
          <a:lstStyle/>
          <a:p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BETTER RECOGNIZE</a:t>
            </a:r>
          </a:p>
        </p:txBody>
      </p:sp>
    </p:spTree>
    <p:extLst>
      <p:ext uri="{BB962C8B-B14F-4D97-AF65-F5344CB8AC3E}">
        <p14:creationId xmlns:p14="http://schemas.microsoft.com/office/powerpoint/2010/main" val="562927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4/48/Schlacht_am_Wei%C3%9Fen_Berg_C-K_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29412" r="318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5638800" cy="4876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72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 OF </a:t>
            </a:r>
            <a:br>
              <a:rPr lang="en-US" sz="72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</a:t>
            </a:r>
            <a:br>
              <a:rPr lang="en-US" sz="7200" dirty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ln w="19050">
                  <a:solidFill>
                    <a:schemeClr val="tx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724400"/>
            <a:ext cx="7162800" cy="838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DECISIVE Catholic Victory</a:t>
            </a:r>
          </a:p>
        </p:txBody>
      </p:sp>
    </p:spTree>
    <p:extLst>
      <p:ext uri="{BB962C8B-B14F-4D97-AF65-F5344CB8AC3E}">
        <p14:creationId xmlns:p14="http://schemas.microsoft.com/office/powerpoint/2010/main" val="385936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200400"/>
            <a:ext cx="2209800" cy="2209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spcBef>
                <a:spcPct val="20000"/>
              </a:spcBef>
            </a:pPr>
            <a:r>
              <a:rPr lang="en-US" sz="13800" b="1" dirty="0">
                <a:solidFill>
                  <a:srgbClr val="FDFBEF"/>
                </a:solidFill>
              </a:rPr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" y="1909010"/>
            <a:ext cx="4559968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CATHOLICS</a:t>
            </a:r>
            <a:endParaRPr lang="en-US" sz="6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3232484"/>
            <a:ext cx="2209800" cy="2209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spcBef>
                <a:spcPct val="20000"/>
              </a:spcBef>
            </a:pPr>
            <a:r>
              <a:rPr lang="en-US" sz="13800" b="1" dirty="0">
                <a:solidFill>
                  <a:srgbClr val="FDFBEF"/>
                </a:solidFill>
              </a:rPr>
              <a:t>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9050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75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ROMAN BALLPARK</a:t>
            </a:r>
          </a:p>
        </p:txBody>
      </p:sp>
    </p:spTree>
    <p:extLst>
      <p:ext uri="{BB962C8B-B14F-4D97-AF65-F5344CB8AC3E}">
        <p14:creationId xmlns:p14="http://schemas.microsoft.com/office/powerpoint/2010/main" val="198916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84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3662" b="35633"/>
          <a:stretch/>
        </p:blipFill>
        <p:spPr>
          <a:xfrm>
            <a:off x="1362171" y="4350794"/>
            <a:ext cx="6572058" cy="129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ln w="28575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393" y="6397823"/>
            <a:ext cx="15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Map by </a:t>
            </a:r>
            <a:r>
              <a:rPr lang="en-US" sz="1400" dirty="0">
                <a:solidFill>
                  <a:schemeClr val="bg2"/>
                </a:solidFill>
                <a:hlinkClick r:id="rId4" tooltip="User:Astrokey44"/>
              </a:rPr>
              <a:t>Astrokey44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771648"/>
            <a:ext cx="9144000" cy="2057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3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1618-1648</a:t>
            </a:r>
          </a:p>
        </p:txBody>
      </p:sp>
      <p:sp>
        <p:nvSpPr>
          <p:cNvPr id="8" name="Right Brace 7"/>
          <p:cNvSpPr/>
          <p:nvPr/>
        </p:nvSpPr>
        <p:spPr>
          <a:xfrm rot="5400000">
            <a:off x="4343400" y="381001"/>
            <a:ext cx="609600" cy="7010400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269" r="16129" b="42276"/>
          <a:stretch/>
        </p:blipFill>
        <p:spPr bwMode="auto">
          <a:xfrm>
            <a:off x="0" y="-28074"/>
            <a:ext cx="9144000" cy="6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nut 2"/>
          <p:cNvSpPr/>
          <p:nvPr/>
        </p:nvSpPr>
        <p:spPr>
          <a:xfrm>
            <a:off x="914400" y="-28074"/>
            <a:ext cx="3657600" cy="2743200"/>
          </a:xfrm>
          <a:prstGeom prst="donut">
            <a:avLst>
              <a:gd name="adj" fmla="val 73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Map by </a:t>
            </a:r>
            <a:r>
              <a:rPr lang="en-US" sz="1400" dirty="0">
                <a:hlinkClick r:id="rId3" tooltip="User:Astrokey44"/>
              </a:rPr>
              <a:t>Astrokey44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2351" y="4800600"/>
            <a:ext cx="8382000" cy="1143000"/>
          </a:xfrm>
        </p:spPr>
        <p:txBody>
          <a:bodyPr>
            <a:noAutofit/>
          </a:bodyPr>
          <a:lstStyle/>
          <a:p>
            <a:pPr algn="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DANISH PHASE</a:t>
            </a:r>
          </a:p>
        </p:txBody>
      </p:sp>
    </p:spTree>
    <p:extLst>
      <p:ext uri="{BB962C8B-B14F-4D97-AF65-F5344CB8AC3E}">
        <p14:creationId xmlns:p14="http://schemas.microsoft.com/office/powerpoint/2010/main" val="2319875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269" r="16129" b="42276"/>
          <a:stretch/>
        </p:blipFill>
        <p:spPr bwMode="auto">
          <a:xfrm>
            <a:off x="0" y="-28074"/>
            <a:ext cx="9144000" cy="6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51" y="4800600"/>
            <a:ext cx="8382000" cy="1143000"/>
          </a:xfrm>
        </p:spPr>
        <p:txBody>
          <a:bodyPr>
            <a:noAutofit/>
          </a:bodyPr>
          <a:lstStyle/>
          <a:p>
            <a:pPr algn="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DANISH PHASE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Map by </a:t>
            </a:r>
            <a:r>
              <a:rPr lang="en-US" sz="1400" dirty="0">
                <a:hlinkClick r:id="rId3" tooltip="User:Astrokey44"/>
              </a:rPr>
              <a:t>Astrokey44</a:t>
            </a:r>
            <a:endParaRPr lang="en-US" sz="1400" dirty="0"/>
          </a:p>
        </p:txBody>
      </p:sp>
      <p:sp>
        <p:nvSpPr>
          <p:cNvPr id="5" name="Down Arrow 4"/>
          <p:cNvSpPr/>
          <p:nvPr/>
        </p:nvSpPr>
        <p:spPr>
          <a:xfrm rot="19325445">
            <a:off x="2523501" y="761432"/>
            <a:ext cx="1447219" cy="205256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8600" y="762000"/>
            <a:ext cx="4114800" cy="28623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68275"/>
            <a:r>
              <a:rPr lang="en-US" sz="3600" b="1" dirty="0"/>
              <a:t>Lutheran King of Denmark, Christian IV, invades the Holy Roman Empire to help Protestants.</a:t>
            </a:r>
          </a:p>
        </p:txBody>
      </p:sp>
    </p:spTree>
    <p:extLst>
      <p:ext uri="{BB962C8B-B14F-4D97-AF65-F5344CB8AC3E}">
        <p14:creationId xmlns:p14="http://schemas.microsoft.com/office/powerpoint/2010/main" val="31898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84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008" y="274638"/>
            <a:ext cx="3957992" cy="5668962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2"/>
                </a:solidFill>
                <a:latin typeface="+mn-lt"/>
              </a:rPr>
              <a:t>And gets straight up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6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OWNED.</a:t>
            </a:r>
          </a:p>
        </p:txBody>
      </p:sp>
      <p:pic>
        <p:nvPicPr>
          <p:cNvPr id="9218" name="Picture 2" descr="http://upload.wikimedia.org/wikipedia/commons/4/41/Albrecht_Wallenstei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692914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 Commander: Albrecht Wallenstein</a:t>
            </a:r>
          </a:p>
        </p:txBody>
      </p:sp>
    </p:spTree>
    <p:extLst>
      <p:ext uri="{BB962C8B-B14F-4D97-AF65-F5344CB8AC3E}">
        <p14:creationId xmlns:p14="http://schemas.microsoft.com/office/powerpoint/2010/main" val="4085642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84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4/41/Albrecht_Wallenstei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9192" y="5692914"/>
            <a:ext cx="297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Wallenstein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886200" y="1828800"/>
            <a:ext cx="4343400" cy="3657600"/>
          </a:xfrm>
          <a:prstGeom prst="wedgeRoundRectCallout">
            <a:avLst>
              <a:gd name="adj1" fmla="val -77081"/>
              <a:gd name="adj2" fmla="val -5059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POPE SQUAD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9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269" r="16129" b="42276"/>
          <a:stretch/>
        </p:blipFill>
        <p:spPr bwMode="auto">
          <a:xfrm>
            <a:off x="0" y="-28074"/>
            <a:ext cx="9144000" cy="6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51" y="4800600"/>
            <a:ext cx="8382000" cy="1143000"/>
          </a:xfrm>
        </p:spPr>
        <p:txBody>
          <a:bodyPr>
            <a:noAutofit/>
          </a:bodyPr>
          <a:lstStyle/>
          <a:p>
            <a:pPr algn="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 DANES!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Map by </a:t>
            </a:r>
            <a:r>
              <a:rPr lang="en-US" sz="1400" dirty="0">
                <a:hlinkClick r:id="rId3" tooltip="User:Astrokey44"/>
              </a:rPr>
              <a:t>Astrokey44</a:t>
            </a:r>
            <a:endParaRPr lang="en-US" sz="1400" dirty="0"/>
          </a:p>
        </p:txBody>
      </p:sp>
      <p:sp>
        <p:nvSpPr>
          <p:cNvPr id="5" name="Down Arrow 4"/>
          <p:cNvSpPr/>
          <p:nvPr/>
        </p:nvSpPr>
        <p:spPr>
          <a:xfrm rot="19325445" flipV="1">
            <a:off x="2146886" y="387628"/>
            <a:ext cx="1447219" cy="202853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200400"/>
            <a:ext cx="2209800" cy="2209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spcBef>
                <a:spcPct val="20000"/>
              </a:spcBef>
            </a:pPr>
            <a:r>
              <a:rPr lang="en-US" sz="13800" b="1" dirty="0">
                <a:solidFill>
                  <a:srgbClr val="FDFBEF"/>
                </a:solidFill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" y="1909010"/>
            <a:ext cx="4559968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CATHOLICS</a:t>
            </a:r>
            <a:endParaRPr lang="en-US" sz="6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3232484"/>
            <a:ext cx="2209800" cy="2209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spcBef>
                <a:spcPct val="20000"/>
              </a:spcBef>
            </a:pPr>
            <a:r>
              <a:rPr lang="en-US" sz="13800" b="1" dirty="0">
                <a:solidFill>
                  <a:srgbClr val="FDFBEF"/>
                </a:solidFill>
              </a:rPr>
              <a:t>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9050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75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ROMAN BALLPARK</a:t>
            </a:r>
          </a:p>
        </p:txBody>
      </p:sp>
    </p:spTree>
    <p:extLst>
      <p:ext uri="{BB962C8B-B14F-4D97-AF65-F5344CB8AC3E}">
        <p14:creationId xmlns:p14="http://schemas.microsoft.com/office/powerpoint/2010/main" val="3648687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" y="1"/>
            <a:ext cx="8904923" cy="6858000"/>
          </a:xfrm>
        </p:spPr>
      </p:pic>
      <p:sp>
        <p:nvSpPr>
          <p:cNvPr id="4" name="AutoShape 2" descr="Map of the Thirty Years War: Swedish Invasion 163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4724400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b="1" dirty="0">
                <a:ln w="38100">
                  <a:solidFill>
                    <a:schemeClr val="bg2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SWEDISH PHASE</a:t>
            </a:r>
          </a:p>
        </p:txBody>
      </p:sp>
      <p:sp>
        <p:nvSpPr>
          <p:cNvPr id="7" name="Down Arrow 6"/>
          <p:cNvSpPr/>
          <p:nvPr/>
        </p:nvSpPr>
        <p:spPr>
          <a:xfrm rot="1414241">
            <a:off x="4524848" y="458695"/>
            <a:ext cx="1447219" cy="205256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67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1912"/>
            </a:gs>
            <a:gs pos="100000">
              <a:srgbClr val="373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2/22/Attributed_to_Jacob_Hoefnagel_-_Gustavus_Adolphus%2C_King_of_Sweden_1611-1632_-_Google_Art_Project.jpg/640px-Attributed_to_Jacob_Hoefnagel_-_Gustavus_Adolphus%2C_King_of_Sweden_1611-1632_-_Google_Art_Proje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8"/>
          <a:stretch/>
        </p:blipFill>
        <p:spPr bwMode="auto">
          <a:xfrm>
            <a:off x="0" y="0"/>
            <a:ext cx="5422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445168"/>
            <a:ext cx="5196072" cy="283143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GUSTAVUS ADOLPHUS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3581400"/>
            <a:ext cx="3733800" cy="2544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of Sweden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Lutheran</a:t>
            </a:r>
            <a:endParaRPr lang="en-US" sz="4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62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4/45/Strasbourg_walter_gustave_adolphe.JPG/1920px-Strasbourg_walter_gustave_adolph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5"/>
          <a:stretch/>
        </p:blipFill>
        <p:spPr bwMode="auto">
          <a:xfrm>
            <a:off x="20053" y="-34542"/>
            <a:ext cx="9123947" cy="68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600"/>
            <a:ext cx="9144000" cy="1447800"/>
          </a:xfrm>
        </p:spPr>
        <p:txBody>
          <a:bodyPr>
            <a:noAutofit/>
          </a:bodyPr>
          <a:lstStyle/>
          <a:p>
            <a:r>
              <a:rPr lang="en-US" sz="115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latin typeface="Impact" panose="020B0806030902050204" pitchFamily="34" charset="0"/>
              </a:rPr>
              <a:t>Turning the Tide</a:t>
            </a:r>
          </a:p>
        </p:txBody>
      </p:sp>
    </p:spTree>
    <p:extLst>
      <p:ext uri="{BB962C8B-B14F-4D97-AF65-F5344CB8AC3E}">
        <p14:creationId xmlns:p14="http://schemas.microsoft.com/office/powerpoint/2010/main" val="1323968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11912"/>
            </a:gs>
            <a:gs pos="100000">
              <a:srgbClr val="373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2/22/Attributed_to_Jacob_Hoefnagel_-_Gustavus_Adolphus%2C_King_of_Sweden_1611-1632_-_Google_Art_Project.jpg/640px-Attributed_to_Jacob_Hoefnagel_-_Gustavus_Adolphus%2C_King_of_Sweden_1611-1632_-_Google_Art_Proje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8"/>
          <a:stretch/>
        </p:blipFill>
        <p:spPr bwMode="auto">
          <a:xfrm>
            <a:off x="0" y="0"/>
            <a:ext cx="5422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445168"/>
            <a:ext cx="5196072" cy="389823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 OF MODERN WARFARE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27439"/>
            <a:ext cx="2730561" cy="27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98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d/Holy_Roman_Empire_1648.svg/1280px-Holy_Roman_Empire_1648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2" y="-20616"/>
            <a:ext cx="8674510" cy="687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ln w="28575">
                  <a:solidFill>
                    <a:schemeClr val="bg2"/>
                  </a:solidFill>
                </a:ln>
              </a:rPr>
              <a:t>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52" y="2667000"/>
            <a:ext cx="8674510" cy="91440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ROMAN EMPIRE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Map by </a:t>
            </a:r>
            <a:r>
              <a:rPr lang="en-US" sz="1400" dirty="0">
                <a:hlinkClick r:id="rId4" tooltip="User:Astrokey44"/>
              </a:rPr>
              <a:t>Astrokey44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3241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855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417462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MOBILE ARTILLERY</a:t>
            </a:r>
          </a:p>
        </p:txBody>
      </p:sp>
      <p:sp>
        <p:nvSpPr>
          <p:cNvPr id="6" name="Right Arrow 5"/>
          <p:cNvSpPr/>
          <p:nvPr/>
        </p:nvSpPr>
        <p:spPr>
          <a:xfrm rot="18774246">
            <a:off x="2640707" y="3567916"/>
            <a:ext cx="798368" cy="484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91" y="4479776"/>
            <a:ext cx="2209360" cy="22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34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417462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+mj-lt"/>
              </a:rPr>
              <a:t>MOBILE ARTILLERY</a:t>
            </a:r>
          </a:p>
        </p:txBody>
      </p:sp>
      <p:sp>
        <p:nvSpPr>
          <p:cNvPr id="5" name="Right Arrow 4"/>
          <p:cNvSpPr/>
          <p:nvPr/>
        </p:nvSpPr>
        <p:spPr>
          <a:xfrm rot="18774246">
            <a:off x="2640707" y="3567916"/>
            <a:ext cx="798368" cy="484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91" y="4479776"/>
            <a:ext cx="2209360" cy="22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87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72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S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WEDISH</a:t>
            </a:r>
            <a:r>
              <a:rPr lang="en-US" sz="6000" dirty="0">
                <a:solidFill>
                  <a:schemeClr val="bg1"/>
                </a:solidFill>
              </a:rPr>
              <a:t>  </a:t>
            </a:r>
            <a:r>
              <a:rPr lang="en-US" sz="13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</a:rPr>
              <a:t>WORDS</a:t>
            </a:r>
          </a:p>
          <a:p>
            <a:pPr marL="0" indent="0" algn="ctr">
              <a:buNone/>
            </a:pPr>
            <a:r>
              <a:rPr lang="en-US" sz="13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RENCH</a:t>
            </a:r>
            <a:r>
              <a:rPr lang="en-US" sz="6000" dirty="0">
                <a:solidFill>
                  <a:schemeClr val="bg1"/>
                </a:solidFill>
              </a:rPr>
              <a:t>  </a:t>
            </a:r>
            <a:r>
              <a:rPr lang="en-US" sz="13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UNDS</a:t>
            </a:r>
          </a:p>
        </p:txBody>
      </p:sp>
    </p:spTree>
    <p:extLst>
      <p:ext uri="{BB962C8B-B14F-4D97-AF65-F5344CB8AC3E}">
        <p14:creationId xmlns:p14="http://schemas.microsoft.com/office/powerpoint/2010/main" val="4272300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7/7f/Retrato_del_Papa_Inocencio_X._Roma%2C_by_Diego_Vel%C3%A1zquez.jpg/498px-Retrato_del_Papa_Inocencio_X._Roma%2C_by_Diego_Vel%C3%A1zqu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30739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304800"/>
            <a:ext cx="3810000" cy="338296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 </a:t>
            </a:r>
            <a:br>
              <a:rPr lang="en-US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WHAT?!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5029200" cy="944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06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7/7f/Retrato_del_Papa_Inocencio_X._Roma%2C_by_Diego_Vel%C3%A1zquez.jpg/498px-Retrato_del_Papa_Inocencio_X._Roma%2C_by_Diego_Vel%C3%A1zqu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30739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5029200" cy="944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724400" y="3048001"/>
            <a:ext cx="3581400" cy="2666999"/>
          </a:xfrm>
          <a:prstGeom prst="wedgeRoundRectCallout">
            <a:avLst>
              <a:gd name="adj1" fmla="val -68210"/>
              <a:gd name="adj2" fmla="val -5885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France is a Catholic Country!</a:t>
            </a:r>
          </a:p>
        </p:txBody>
      </p:sp>
    </p:spTree>
    <p:extLst>
      <p:ext uri="{BB962C8B-B14F-4D97-AF65-F5344CB8AC3E}">
        <p14:creationId xmlns:p14="http://schemas.microsoft.com/office/powerpoint/2010/main" val="1400460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84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Cardinal de Richeli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6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86400"/>
            <a:ext cx="4606290" cy="13716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290" y="609600"/>
            <a:ext cx="4537710" cy="155416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290" y="2508031"/>
            <a:ext cx="4537710" cy="3876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Politics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Over 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Religion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830669"/>
            <a:ext cx="460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/>
              </a:rPr>
              <a:t>Cardinal Richelieu</a:t>
            </a:r>
          </a:p>
        </p:txBody>
      </p:sp>
    </p:spTree>
    <p:extLst>
      <p:ext uri="{BB962C8B-B14F-4D97-AF65-F5344CB8AC3E}">
        <p14:creationId xmlns:p14="http://schemas.microsoft.com/office/powerpoint/2010/main" val="230165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8103"/>
          <a:stretch/>
        </p:blipFill>
        <p:spPr>
          <a:xfrm>
            <a:off x="-1" y="0"/>
            <a:ext cx="9220201" cy="6858000"/>
          </a:xfrm>
        </p:spPr>
      </p:pic>
      <p:sp>
        <p:nvSpPr>
          <p:cNvPr id="8" name="Rectangle 7"/>
          <p:cNvSpPr/>
          <p:nvPr/>
        </p:nvSpPr>
        <p:spPr>
          <a:xfrm>
            <a:off x="-2" y="0"/>
            <a:ext cx="9220202" cy="457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6567" y="1295400"/>
            <a:ext cx="9436768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POWER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466" y="6474023"/>
            <a:ext cx="1863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Photo by </a:t>
            </a:r>
            <a:r>
              <a:rPr lang="en-US" sz="1400" b="1" dirty="0">
                <a:solidFill>
                  <a:schemeClr val="bg2"/>
                </a:solidFill>
                <a:hlinkClick r:id="rId3" tooltip="Go to Hans Splinter's photostream"/>
              </a:rPr>
              <a:t>Hans Splinter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14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49119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DOMINIONS OF THE HOUSE OF HAPSBURG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ile:Habsburg Map 1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719"/>
            <a:ext cx="9124950" cy="56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7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200"/>
            <a:ext cx="9144000" cy="19812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2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46542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4/4e/Hellqvist_-_Gustaf_II.jpg/1024px-Hellqvist_-_Gustaf_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9" b="7106"/>
          <a:stretch/>
        </p:blipFill>
        <p:spPr bwMode="auto">
          <a:xfrm>
            <a:off x="0" y="-39143"/>
            <a:ext cx="9144000" cy="69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32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5257800" cy="2438400"/>
          </a:xfrm>
        </p:spPr>
        <p:txBody>
          <a:bodyPr>
            <a:noAutofit/>
          </a:bodyPr>
          <a:lstStyle/>
          <a:p>
            <a:r>
              <a:rPr lang="en-US" sz="180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80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80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51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4/4e/Hellqvist_-_Gustaf_II.jpg/1024px-Hellqvist_-_Gustaf_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9" b="7106"/>
          <a:stretch/>
        </p:blipFill>
        <p:spPr bwMode="auto">
          <a:xfrm>
            <a:off x="0" y="-39143"/>
            <a:ext cx="9144000" cy="69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70000"/>
                </a:schemeClr>
              </a:gs>
              <a:gs pos="44000">
                <a:schemeClr val="tx1">
                  <a:alpha val="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5257800" cy="2438400"/>
          </a:xfrm>
        </p:spPr>
        <p:txBody>
          <a:bodyPr>
            <a:noAutofit/>
          </a:bodyPr>
          <a:lstStyle/>
          <a:p>
            <a:r>
              <a:rPr lang="en-US" sz="180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80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80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5105400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Gustavus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Adolphus’ death in battle led to a decline in Sweden’s active leadership role in the Protestant cause.</a:t>
            </a:r>
          </a:p>
        </p:txBody>
      </p:sp>
    </p:spTree>
    <p:extLst>
      <p:ext uri="{BB962C8B-B14F-4D97-AF65-F5344CB8AC3E}">
        <p14:creationId xmlns:p14="http://schemas.microsoft.com/office/powerpoint/2010/main" val="765680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200400"/>
            <a:ext cx="2209800" cy="2209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20000"/>
              </a:spcBef>
            </a:pPr>
            <a:r>
              <a:rPr lang="en-US" sz="13800" b="1" dirty="0">
                <a:solidFill>
                  <a:srgbClr val="FDFBEF"/>
                </a:solidFill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" y="1909010"/>
            <a:ext cx="4559968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CATHOLICS</a:t>
            </a:r>
            <a:endParaRPr lang="en-US" sz="6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3232484"/>
            <a:ext cx="2209800" cy="2209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20000"/>
              </a:spcBef>
            </a:pPr>
            <a:r>
              <a:rPr lang="en-US" sz="13800" b="1" dirty="0">
                <a:solidFill>
                  <a:srgbClr val="FDFBEF"/>
                </a:solidFill>
              </a:rPr>
              <a:t>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9050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D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75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D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ROMAN BALLPARK</a:t>
            </a:r>
          </a:p>
        </p:txBody>
      </p:sp>
    </p:spTree>
    <p:extLst>
      <p:ext uri="{BB962C8B-B14F-4D97-AF65-F5344CB8AC3E}">
        <p14:creationId xmlns:p14="http://schemas.microsoft.com/office/powerpoint/2010/main" val="2553864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upload.wikimedia.org/wikipedia/commons/thumb/7/7d/Holy_Roman_Empire_1648.svg/1024px-Holy_Roman_Empire_1648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21726" r="17241" b="851"/>
          <a:stretch/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2351" y="4800600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PHASE</a:t>
            </a:r>
          </a:p>
        </p:txBody>
      </p:sp>
      <p:sp>
        <p:nvSpPr>
          <p:cNvPr id="6" name="Down Arrow 5"/>
          <p:cNvSpPr/>
          <p:nvPr/>
        </p:nvSpPr>
        <p:spPr>
          <a:xfrm rot="3351815" flipV="1">
            <a:off x="1238385" y="1560656"/>
            <a:ext cx="2671256" cy="256735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8393" y="6397823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Map by </a:t>
            </a:r>
            <a:r>
              <a:rPr lang="en-US" sz="1400" dirty="0">
                <a:hlinkClick r:id="rId3" tooltip="User:Astrokey44"/>
              </a:rPr>
              <a:t>Astrokey44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01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2/22/Attributed_to_Jacob_Hoefnagel_-_Gustavus_Adolphus%2C_King_of_Sweden_1611-1632_-_Google_Art_Project.jpg/640px-Attributed_to_Jacob_Hoefnagel_-_Gustavus_Adolphus%2C_King_of_Sweden_1611-1632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" y="-1"/>
            <a:ext cx="50276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Cardinal de Richelie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/>
          <a:stretch/>
        </p:blipFill>
        <p:spPr bwMode="auto">
          <a:xfrm>
            <a:off x="4724400" y="0"/>
            <a:ext cx="4481964" cy="68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9206364" cy="1600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FLIP IT OVER</a:t>
            </a:r>
          </a:p>
        </p:txBody>
      </p:sp>
    </p:spTree>
    <p:extLst>
      <p:ext uri="{BB962C8B-B14F-4D97-AF65-F5344CB8AC3E}">
        <p14:creationId xmlns:p14="http://schemas.microsoft.com/office/powerpoint/2010/main" val="39200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72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S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WEDISH</a:t>
            </a:r>
            <a:r>
              <a:rPr lang="en-US" sz="6000" dirty="0">
                <a:solidFill>
                  <a:schemeClr val="bg1"/>
                </a:solidFill>
              </a:rPr>
              <a:t>  </a:t>
            </a:r>
            <a:r>
              <a:rPr lang="en-US" sz="13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</a:rPr>
              <a:t>TACKS</a:t>
            </a:r>
          </a:p>
          <a:p>
            <a:pPr marL="0" indent="0" algn="ctr">
              <a:buNone/>
            </a:pPr>
            <a:r>
              <a:rPr lang="en-US" sz="13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RENCH</a:t>
            </a:r>
            <a:r>
              <a:rPr lang="en-US" sz="6000" dirty="0">
                <a:solidFill>
                  <a:schemeClr val="bg1"/>
                </a:solidFill>
              </a:rPr>
              <a:t>  </a:t>
            </a:r>
            <a:r>
              <a:rPr lang="en-US" sz="13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ISTS</a:t>
            </a:r>
          </a:p>
        </p:txBody>
      </p:sp>
    </p:spTree>
    <p:extLst>
      <p:ext uri="{BB962C8B-B14F-4D97-AF65-F5344CB8AC3E}">
        <p14:creationId xmlns:p14="http://schemas.microsoft.com/office/powerpoint/2010/main" val="43456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04" y="1590999"/>
            <a:ext cx="2639797" cy="2493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3417" b="14433"/>
          <a:stretch/>
        </p:blipFill>
        <p:spPr>
          <a:xfrm>
            <a:off x="5193747" y="3733800"/>
            <a:ext cx="3188254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1143000"/>
          </a:xfrm>
        </p:spPr>
        <p:txBody>
          <a:bodyPr>
            <a:noAutofit/>
          </a:bodyPr>
          <a:lstStyle/>
          <a:p>
            <a:pPr algn="l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3886200" cy="4525963"/>
          </a:xfrm>
        </p:spPr>
        <p:txBody>
          <a:bodyPr>
            <a:normAutofit lnSpcReduction="10000"/>
          </a:bodyPr>
          <a:lstStyle/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B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ohemian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D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anish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wedish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F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rench</a:t>
            </a:r>
          </a:p>
        </p:txBody>
      </p:sp>
      <p:sp>
        <p:nvSpPr>
          <p:cNvPr id="7" name="Right Brace 6"/>
          <p:cNvSpPr/>
          <p:nvPr/>
        </p:nvSpPr>
        <p:spPr>
          <a:xfrm>
            <a:off x="4800600" y="1752600"/>
            <a:ext cx="609600" cy="1981200"/>
          </a:xfrm>
          <a:prstGeom prst="righ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764505" y="3733800"/>
            <a:ext cx="645695" cy="2139700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7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b/b0/Sebastiaan_Vrancx_%28studio%29_-_A_landscape_with_travellers_ambushed_outside_a_small_town.jpg/1280px-Sebastiaan_Vrancx_%28studio%29_-_A_landscape_with_travellers_ambushed_outside_a_small_tow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10864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28700"/>
            <a:ext cx="7429500" cy="1143000"/>
          </a:xfrm>
        </p:spPr>
        <p:txBody>
          <a:bodyPr>
            <a:noAutofit/>
          </a:bodyPr>
          <a:lstStyle/>
          <a:p>
            <a:pPr algn="r"/>
            <a:r>
              <a:rPr lang="en-US" sz="7200" dirty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WINNING?</a:t>
            </a:r>
          </a:p>
        </p:txBody>
      </p:sp>
    </p:spTree>
    <p:extLst>
      <p:ext uri="{BB962C8B-B14F-4D97-AF65-F5344CB8AC3E}">
        <p14:creationId xmlns:p14="http://schemas.microsoft.com/office/powerpoint/2010/main" val="2704066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8686800" cy="5851525"/>
          </a:xfrm>
        </p:spPr>
        <p:txBody>
          <a:bodyPr>
            <a:noAutofit/>
          </a:bodyPr>
          <a:lstStyle/>
          <a:p>
            <a:r>
              <a:rPr lang="en-US" sz="34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1648</a:t>
            </a:r>
            <a:endParaRPr lang="en-US" sz="287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04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f/fe/The_Hanging_by_Jacques_Callo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34313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4953000"/>
            <a:ext cx="9220199" cy="1905000"/>
          </a:xfrm>
          <a:prstGeom prst="rect">
            <a:avLst/>
          </a:prstGeom>
          <a:gradFill flip="none" rotWithShape="1">
            <a:gsLst>
              <a:gs pos="10000">
                <a:srgbClr val="E9DFCC">
                  <a:lumMod val="90000"/>
                  <a:lumOff val="10000"/>
                </a:srgbClr>
              </a:gs>
              <a:gs pos="100000">
                <a:srgbClr val="E9DFC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00600"/>
            <a:ext cx="8458199" cy="1143000"/>
          </a:xfrm>
        </p:spPr>
        <p:txBody>
          <a:bodyPr>
            <a:noAutofit/>
          </a:bodyPr>
          <a:lstStyle/>
          <a:p>
            <a:r>
              <a:rPr lang="en-US" sz="7200" dirty="0">
                <a:ln>
                  <a:solidFill>
                    <a:srgbClr val="E9DFCC"/>
                  </a:solidFill>
                </a:ln>
                <a:effectLst>
                  <a:glow rad="101600">
                    <a:srgbClr val="E9DFCC">
                      <a:alpha val="60000"/>
                    </a:srgbClr>
                  </a:glow>
                  <a:outerShdw blurRad="50800" dist="50800" dir="5400000" algn="ctr" rotWithShape="0">
                    <a:srgbClr val="E9DFCC"/>
                  </a:outerShdw>
                </a:effectLst>
              </a:rPr>
              <a:t>THIS IS GETTING OLD.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6367046"/>
            <a:ext cx="4568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3" tooltip="en:Jacques Callot"/>
              </a:rPr>
              <a:t>Jacques </a:t>
            </a:r>
            <a:r>
              <a:rPr lang="en-US" sz="1600" b="1" dirty="0" err="1">
                <a:hlinkClick r:id="rId3" tooltip="en:Jacques Callot"/>
              </a:rPr>
              <a:t>Callot</a:t>
            </a:r>
            <a:r>
              <a:rPr lang="en-US" sz="1600" b="1" dirty="0"/>
              <a:t>, </a:t>
            </a:r>
            <a:r>
              <a:rPr lang="en-US" sz="1600" b="1" i="1" dirty="0"/>
              <a:t>The Miseries of War #11</a:t>
            </a:r>
            <a:r>
              <a:rPr lang="en-US" sz="1600" b="1" dirty="0"/>
              <a:t> (1592–1635)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36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6878C"/>
            </a:gs>
            <a:gs pos="49000">
              <a:srgbClr val="89B4BD"/>
            </a:gs>
            <a:gs pos="100000">
              <a:srgbClr val="719DA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9/90/Lucas_Cranach_d.%C3%84._-_Martin_Luther%2C_1528_%28Veste_Coburg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" b="61588" l="885" r="100000">
                        <a14:foregroundMark x1="26443" y1="31000" x2="28678" y2="14000"/>
                        <a14:foregroundMark x1="16155" y1="15706" x2="76676" y2="14853"/>
                        <a14:foregroundMark x1="12104" y1="59029" x2="35894" y2="40059"/>
                        <a14:foregroundMark x1="19274" y1="52529" x2="90596" y2="57912"/>
                        <a14:foregroundMark x1="95065" y1="59324" x2="7635" y2="57353"/>
                        <a14:foregroundMark x1="15223" y1="55353" x2="885" y2="60735"/>
                        <a14:foregroundMark x1="84777" y1="55088" x2="99534" y2="61588"/>
                        <a14:backgroundMark x1="8520" y1="10324" x2="49767" y2="1235"/>
                        <a14:backgroundMark x1="55168" y1="3235" x2="87896" y2="11176"/>
                        <a14:backgroundMark x1="94600" y1="53941" x2="78492" y2="3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247" r="2" b="37773"/>
          <a:stretch/>
        </p:blipFill>
        <p:spPr bwMode="auto">
          <a:xfrm>
            <a:off x="-8021" y="609600"/>
            <a:ext cx="5922004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00" y="1066800"/>
            <a:ext cx="4953000" cy="5334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  <a:latin typeface="Futura XBlkCn BT" panose="020B0806020204020204"/>
              </a:rPr>
              <a:t>THE REFORMATION HAPPENED</a:t>
            </a:r>
          </a:p>
        </p:txBody>
      </p:sp>
    </p:spTree>
    <p:extLst>
      <p:ext uri="{BB962C8B-B14F-4D97-AF65-F5344CB8AC3E}">
        <p14:creationId xmlns:p14="http://schemas.microsoft.com/office/powerpoint/2010/main" val="15757012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84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9143999" cy="17526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INCONCLUSIVE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170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 really “won” the </a:t>
            </a:r>
            <a:b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Thirty Years’ War.</a:t>
            </a:r>
          </a:p>
        </p:txBody>
      </p:sp>
    </p:spTree>
    <p:extLst>
      <p:ext uri="{BB962C8B-B14F-4D97-AF65-F5344CB8AC3E}">
        <p14:creationId xmlns:p14="http://schemas.microsoft.com/office/powerpoint/2010/main" val="31820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thumb/8/8a/Westfaelischer_Friede_in_Muenster_%28Gerard_Terborch_1648%29.jpg/992px-Westfaelischer_Friede_in_Muenster_%28Gerard_Terborch_1648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733800"/>
          </a:xfrm>
          <a:prstGeom prst="rect">
            <a:avLst/>
          </a:prstGeom>
          <a:gradFill>
            <a:gsLst>
              <a:gs pos="15000">
                <a:schemeClr val="tx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1143000"/>
          </a:xfrm>
        </p:spPr>
        <p:txBody>
          <a:bodyPr>
            <a:noAutofit/>
          </a:bodyPr>
          <a:lstStyle/>
          <a:p>
            <a:r>
              <a:rPr lang="en-US" sz="7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eterna SmallCapsOsf" pitchFamily="2" charset="0"/>
              </a:rPr>
              <a:t>PEACE OF WESTPHALIA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9711" y="154410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1648</a:t>
            </a:r>
          </a:p>
        </p:txBody>
      </p:sp>
      <p:pic>
        <p:nvPicPr>
          <p:cNvPr id="6150" name="Picture 6" descr="http://mypartyshirt.com/media/catalog/product/cache/1/image/9df78eab33525d08d6e5fb8d27136e95/w/h/wheres-waldo-costume_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0" l="7500" r="92000"/>
                    </a14:imgEffect>
                    <a14:imgEffect>
                      <a14:brightnessContrast bright="-3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981200" y="2005771"/>
            <a:ext cx="1627258" cy="8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58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pload.wikimedia.org/wikipedia/commons/thumb/8/8a/Westfaelischer_Friede_in_Muenster_%28Gerard_Terborch_1648%29.jpg/992px-Westfaelischer_Friede_in_Muenster_%28Gerard_Terborch_1648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9"/>
          <a:stretch/>
        </p:blipFill>
        <p:spPr bwMode="auto">
          <a:xfrm>
            <a:off x="0" y="1"/>
            <a:ext cx="9144000" cy="6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4038"/>
            <a:ext cx="9144000" cy="3429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  <a:lumMod val="100000"/>
                </a:schemeClr>
              </a:gs>
              <a:gs pos="15000">
                <a:schemeClr val="tx1">
                  <a:lumMod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3999" cy="1143000"/>
          </a:xfrm>
        </p:spPr>
        <p:txBody>
          <a:bodyPr>
            <a:noAutofit/>
          </a:bodyPr>
          <a:lstStyle/>
          <a:p>
            <a:r>
              <a:rPr lang="en-US" sz="7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eterna SmallCapsOsf" pitchFamily="2" charset="0"/>
              </a:rPr>
              <a:t>PEACE OF WESTPHALIA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9711" y="154410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1648</a:t>
            </a:r>
          </a:p>
        </p:txBody>
      </p:sp>
      <p:pic>
        <p:nvPicPr>
          <p:cNvPr id="6150" name="Picture 6" descr="http://mypartyshirt.com/media/catalog/product/cache/1/image/9df78eab33525d08d6e5fb8d27136e95/w/h/wheres-waldo-costume_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50" l="7500" r="92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981200" y="2005771"/>
            <a:ext cx="1627258" cy="8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0999" y="2682875"/>
            <a:ext cx="8382000" cy="3154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WEAKENED</a:t>
            </a:r>
            <a:r>
              <a:rPr lang="en-US" sz="115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br>
              <a:rPr lang="en-US" sz="4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5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Holy Roman Emperor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(No Control Over Princes)</a:t>
            </a:r>
            <a:endParaRPr lang="en-US" sz="48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0184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eace of Westphalia, Europe in 16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32000" r="35129" b="96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2548116"/>
            <a:ext cx="2286000" cy="1261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Alsace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to France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4800600"/>
            <a:ext cx="3657600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Switzerland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Independent Confederation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" y="453122"/>
            <a:ext cx="41910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Dutch Netherlands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INDEPENDENT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1786116"/>
            <a:ext cx="3733800" cy="126188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Brandenburg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Gains Territory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3979227"/>
            <a:ext cx="37338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HRE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WEAKENED</a:t>
            </a:r>
          </a:p>
        </p:txBody>
      </p:sp>
    </p:spTree>
    <p:extLst>
      <p:ext uri="{BB962C8B-B14F-4D97-AF65-F5344CB8AC3E}">
        <p14:creationId xmlns:p14="http://schemas.microsoft.com/office/powerpoint/2010/main" val="79274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8103"/>
          <a:stretch/>
        </p:blipFill>
        <p:spPr>
          <a:xfrm>
            <a:off x="-1" y="0"/>
            <a:ext cx="9220201" cy="6858000"/>
          </a:xfrm>
        </p:spPr>
      </p:pic>
      <p:sp>
        <p:nvSpPr>
          <p:cNvPr id="8" name="Rectangle 7"/>
          <p:cNvSpPr/>
          <p:nvPr/>
        </p:nvSpPr>
        <p:spPr>
          <a:xfrm>
            <a:off x="-2" y="0"/>
            <a:ext cx="9220202" cy="457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6567" y="1295400"/>
            <a:ext cx="9436768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POWER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466" y="6474023"/>
            <a:ext cx="1863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Photo by </a:t>
            </a:r>
            <a:r>
              <a:rPr lang="en-US" sz="1400" b="1" dirty="0">
                <a:solidFill>
                  <a:schemeClr val="bg2"/>
                </a:solidFill>
                <a:hlinkClick r:id="rId3" tooltip="Go to Hans Splinter's photostream"/>
              </a:rPr>
              <a:t>Hans Splinter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11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eace of Westphalia, Europe in 16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32000" r="35129" b="96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00200"/>
            <a:ext cx="4419600" cy="1896844"/>
          </a:xfrm>
          <a:prstGeom prst="upArrow">
            <a:avLst>
              <a:gd name="adj1" fmla="val 73956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ASCENDANT POWER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9388" y="3646011"/>
            <a:ext cx="4515853" cy="1838801"/>
          </a:xfrm>
          <a:prstGeom prst="downArrow">
            <a:avLst>
              <a:gd name="adj1" fmla="val 70249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DECLINING POWER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774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eace of Westphalia, Europe in 16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08" t="32000" r="35129" b="47586"/>
          <a:stretch/>
        </p:blipFill>
        <p:spPr bwMode="auto">
          <a:xfrm>
            <a:off x="4876800" y="266700"/>
            <a:ext cx="4038600" cy="24003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138"/>
            <a:ext cx="5105400" cy="201136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CALVINISM ACCEPTED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048000"/>
            <a:ext cx="4800600" cy="3160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Rulers in the </a:t>
            </a:r>
            <a:r>
              <a:rPr lang="en-US" sz="3600" b="1" dirty="0">
                <a:solidFill>
                  <a:schemeClr val="bg1"/>
                </a:solidFill>
              </a:rPr>
              <a:t>HRE</a:t>
            </a:r>
            <a:r>
              <a:rPr lang="en-US" sz="3600" dirty="0">
                <a:solidFill>
                  <a:schemeClr val="bg1"/>
                </a:solidFill>
              </a:rPr>
              <a:t> may now adopt </a:t>
            </a:r>
            <a:r>
              <a:rPr lang="en-US" sz="36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Calvinism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as a religion, in addition to Lutheranism &amp; Catholicism.</a:t>
            </a:r>
          </a:p>
        </p:txBody>
      </p:sp>
      <p:pic>
        <p:nvPicPr>
          <p:cNvPr id="3074" name="Picture 2" descr="File:John Calvin - You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208" y="2438400"/>
            <a:ext cx="3314192" cy="40748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9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4.staticflickr.com/3439/3194950746_3b2d3c550e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r="5599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3962400" cy="32766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n-lt"/>
              </a:rPr>
              <a:t>Freedom of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Worship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6324600"/>
            <a:ext cx="342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 tooltip="Attribution-NoDerivs License"/>
              </a:rPr>
              <a:t>Some rights reserved</a:t>
            </a:r>
            <a:r>
              <a:rPr lang="en-US" dirty="0">
                <a:solidFill>
                  <a:schemeClr val="bg1"/>
                </a:solidFill>
              </a:rPr>
              <a:t> by </a:t>
            </a:r>
            <a:r>
              <a:rPr lang="en-US" dirty="0" err="1">
                <a:solidFill>
                  <a:schemeClr val="bg1"/>
                </a:solidFill>
                <a:hlinkClick r:id="rId4"/>
              </a:rPr>
              <a:t>Cristian</a:t>
            </a:r>
            <a:r>
              <a:rPr lang="en-US" dirty="0">
                <a:solidFill>
                  <a:schemeClr val="bg1"/>
                </a:solidFill>
                <a:hlinkClick r:id="rId4"/>
              </a:rPr>
              <a:t> V.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806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thumb/8/8a/Westfaelischer_Friede_in_Muenster_%28Gerard_Terborch_1648%29.jpg/992px-Westfaelischer_Friede_in_Muenster_%28Gerard_Terborch_1648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85800" y="609600"/>
            <a:ext cx="3505200" cy="1752600"/>
          </a:xfrm>
          <a:prstGeom prst="wedgeRoundRectCallout">
            <a:avLst>
              <a:gd name="adj1" fmla="val 62023"/>
              <a:gd name="adj2" fmla="val 9847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/>
              <a:t>Basically, let’s not kill each other over religion anymore.</a:t>
            </a:r>
          </a:p>
        </p:txBody>
      </p:sp>
    </p:spTree>
    <p:extLst>
      <p:ext uri="{BB962C8B-B14F-4D97-AF65-F5344CB8AC3E}">
        <p14:creationId xmlns:p14="http://schemas.microsoft.com/office/powerpoint/2010/main" val="22946963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thumb/8/8a/Westfaelischer_Friede_in_Muenster_%28Gerard_Terborch_1648%29.jpg/992px-Westfaelischer_Friede_in_Muenster_%28Gerard_Terborch_1648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562600" y="762000"/>
            <a:ext cx="2895600" cy="1371600"/>
          </a:xfrm>
          <a:prstGeom prst="wedgeRoundRectCallout">
            <a:avLst>
              <a:gd name="adj1" fmla="val -1304"/>
              <a:gd name="adj2" fmla="val 12896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/>
              <a:t>Yeah… What he said.</a:t>
            </a:r>
          </a:p>
        </p:txBody>
      </p:sp>
    </p:spTree>
    <p:extLst>
      <p:ext uri="{BB962C8B-B14F-4D97-AF65-F5344CB8AC3E}">
        <p14:creationId xmlns:p14="http://schemas.microsoft.com/office/powerpoint/2010/main" val="215903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Peace-of-augsburg 15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7222" r="3077" b="725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2000">
                <a:schemeClr val="tx1">
                  <a:alpha val="70000"/>
                </a:schemeClr>
              </a:gs>
              <a:gs pos="63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254" y="533400"/>
            <a:ext cx="9240254" cy="114300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OF AUGSBURG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158" y="1656346"/>
            <a:ext cx="3978442" cy="17726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Cuius</a:t>
            </a:r>
            <a:r>
              <a:rPr lang="en-US" sz="48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</a:t>
            </a:r>
            <a:r>
              <a:rPr lang="en-US" sz="48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sz="48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eius</a:t>
            </a:r>
            <a:r>
              <a:rPr lang="en-US" sz="48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</a:t>
            </a:r>
            <a:endParaRPr lang="en-US" sz="48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676400"/>
            <a:ext cx="26198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1555</a:t>
            </a:r>
            <a:endParaRPr lang="en-US" sz="9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4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thumb/8/8a/Westfaelischer_Friede_in_Muenster_%28Gerard_Terborch_1648%29.jpg/992px-Westfaelischer_Friede_in_Muenster_%28Gerard_Terborch_1648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flipV="1">
            <a:off x="0" y="4572000"/>
            <a:ext cx="9144000" cy="2286000"/>
          </a:xfrm>
          <a:prstGeom prst="rect">
            <a:avLst/>
          </a:prstGeom>
          <a:gradFill>
            <a:gsLst>
              <a:gs pos="15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159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last major religious war in Europe</a:t>
            </a:r>
          </a:p>
        </p:txBody>
      </p:sp>
    </p:spTree>
    <p:extLst>
      <p:ext uri="{BB962C8B-B14F-4D97-AF65-F5344CB8AC3E}">
        <p14:creationId xmlns:p14="http://schemas.microsoft.com/office/powerpoint/2010/main" val="2830888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thumb/8/8a/Westfaelischer_Friede_in_Muenster_%28Gerard_Terborch_1648%29.jpg/992px-Westfaelischer_Friede_in_Muenster_%28Gerard_Terborch_1648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flipV="1">
            <a:off x="0" y="4572000"/>
            <a:ext cx="9144000" cy="2286000"/>
          </a:xfrm>
          <a:prstGeom prst="rect">
            <a:avLst/>
          </a:prstGeom>
          <a:gradFill>
            <a:gsLst>
              <a:gs pos="15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724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END OF VIOLENCE ACCOMPANYING </a:t>
            </a:r>
            <a:br>
              <a:rPr lang="en-US" sz="4400" dirty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 dirty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REFORMATION</a:t>
            </a:r>
          </a:p>
        </p:txBody>
      </p:sp>
    </p:spTree>
    <p:extLst>
      <p:ext uri="{BB962C8B-B14F-4D97-AF65-F5344CB8AC3E}">
        <p14:creationId xmlns:p14="http://schemas.microsoft.com/office/powerpoint/2010/main" val="172735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Peace-of-augsburg 15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7222" r="3077" b="725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2000">
                <a:schemeClr val="tx1">
                  <a:alpha val="70000"/>
                </a:schemeClr>
              </a:gs>
              <a:gs pos="63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0" name="Picture 2" descr="http://upload.wikimedia.org/wikipedia/commons/thumb/9/90/Lucas_Cranach_d.%C3%84._-_Martin_Luther%2C_1528_%28Veste_Coburg%29.jpg/640px-Lucas_Cranach_d.%C3%84._-_Martin_Luther%2C_1528_%28Veste_Coburg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91"/>
          <a:stretch/>
        </p:blipFill>
        <p:spPr bwMode="auto">
          <a:xfrm>
            <a:off x="457200" y="457200"/>
            <a:ext cx="3397751" cy="38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pload.wikimedia.org/wikipedia/commons/3/3e/Paul_V_Caravagg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57" y="457200"/>
            <a:ext cx="3344799" cy="38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254" y="1674520"/>
            <a:ext cx="9240254" cy="1828800"/>
          </a:xfrm>
        </p:spPr>
        <p:txBody>
          <a:bodyPr>
            <a:noAutofit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33707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Peace-of-augsburg 15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7222" r="3077" b="725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2000">
                <a:schemeClr val="tx1">
                  <a:alpha val="70000"/>
                </a:schemeClr>
              </a:gs>
              <a:gs pos="63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 descr="http://upload.wikimedia.org/wikipedia/commons/thumb/1/19/John_Calvin_-_Young.jpg/800px-John_Calvin_-_You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" b="9098"/>
          <a:stretch/>
        </p:blipFill>
        <p:spPr bwMode="auto">
          <a:xfrm>
            <a:off x="5257800" y="553452"/>
            <a:ext cx="34290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674520"/>
            <a:ext cx="5257800" cy="1828800"/>
          </a:xfrm>
        </p:spPr>
        <p:txBody>
          <a:bodyPr>
            <a:noAutofit/>
          </a:bodyPr>
          <a:lstStyle/>
          <a:p>
            <a:r>
              <a:rPr lang="en-US" sz="2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5257800" y="553452"/>
            <a:ext cx="3429000" cy="3657601"/>
          </a:xfrm>
          <a:prstGeom prst="noSmoking">
            <a:avLst>
              <a:gd name="adj" fmla="val 606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4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4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04" y="1590999"/>
            <a:ext cx="2639797" cy="2493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3417" b="14433"/>
          <a:stretch/>
        </p:blipFill>
        <p:spPr>
          <a:xfrm>
            <a:off x="5193747" y="3733800"/>
            <a:ext cx="3188254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1143000"/>
          </a:xfrm>
        </p:spPr>
        <p:txBody>
          <a:bodyPr>
            <a:noAutofit/>
          </a:bodyPr>
          <a:lstStyle/>
          <a:p>
            <a:pPr algn="l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3886200" cy="4525963"/>
          </a:xfrm>
        </p:spPr>
        <p:txBody>
          <a:bodyPr>
            <a:normAutofit lnSpcReduction="10000"/>
          </a:bodyPr>
          <a:lstStyle/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B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ohemian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D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anish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wedish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6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F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rench</a:t>
            </a:r>
          </a:p>
        </p:txBody>
      </p:sp>
      <p:sp>
        <p:nvSpPr>
          <p:cNvPr id="7" name="Right Brace 6"/>
          <p:cNvSpPr/>
          <p:nvPr/>
        </p:nvSpPr>
        <p:spPr>
          <a:xfrm>
            <a:off x="4800600" y="1752600"/>
            <a:ext cx="609600" cy="1981200"/>
          </a:xfrm>
          <a:prstGeom prst="righ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764505" y="3733800"/>
            <a:ext cx="645695" cy="2139700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ustavus">
      <a:dk1>
        <a:sysClr val="windowText" lastClr="000000"/>
      </a:dk1>
      <a:lt1>
        <a:sysClr val="window" lastClr="FFFFFF"/>
      </a:lt1>
      <a:dk2>
        <a:srgbClr val="314151"/>
      </a:dk2>
      <a:lt2>
        <a:srgbClr val="FDFBEF"/>
      </a:lt2>
      <a:accent1>
        <a:srgbClr val="314151"/>
      </a:accent1>
      <a:accent2>
        <a:srgbClr val="7B2B2C"/>
      </a:accent2>
      <a:accent3>
        <a:srgbClr val="6F9AC5"/>
      </a:accent3>
      <a:accent4>
        <a:srgbClr val="5B6E52"/>
      </a:accent4>
      <a:accent5>
        <a:srgbClr val="9EB096"/>
      </a:accent5>
      <a:accent6>
        <a:srgbClr val="D89092"/>
      </a:accent6>
      <a:hlink>
        <a:srgbClr val="6F9AC5"/>
      </a:hlink>
      <a:folHlink>
        <a:srgbClr val="497FB5"/>
      </a:folHlink>
    </a:clrScheme>
    <a:fontScheme name="Swedish">
      <a:majorFont>
        <a:latin typeface="Futura XBlkCn BT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Gustavus">
      <a:dk1>
        <a:sysClr val="windowText" lastClr="000000"/>
      </a:dk1>
      <a:lt1>
        <a:sysClr val="window" lastClr="FFFFFF"/>
      </a:lt1>
      <a:dk2>
        <a:srgbClr val="314151"/>
      </a:dk2>
      <a:lt2>
        <a:srgbClr val="FDFBEF"/>
      </a:lt2>
      <a:accent1>
        <a:srgbClr val="314151"/>
      </a:accent1>
      <a:accent2>
        <a:srgbClr val="7B2B2C"/>
      </a:accent2>
      <a:accent3>
        <a:srgbClr val="6F9AC5"/>
      </a:accent3>
      <a:accent4>
        <a:srgbClr val="5B6E52"/>
      </a:accent4>
      <a:accent5>
        <a:srgbClr val="9EB096"/>
      </a:accent5>
      <a:accent6>
        <a:srgbClr val="D89092"/>
      </a:accent6>
      <a:hlink>
        <a:srgbClr val="6F9AC5"/>
      </a:hlink>
      <a:folHlink>
        <a:srgbClr val="497FB5"/>
      </a:folHlink>
    </a:clrScheme>
    <a:fontScheme name="Swedish">
      <a:majorFont>
        <a:latin typeface="Futura XBlkCn BT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Gustavus">
      <a:dk1>
        <a:sysClr val="windowText" lastClr="000000"/>
      </a:dk1>
      <a:lt1>
        <a:sysClr val="window" lastClr="FFFFFF"/>
      </a:lt1>
      <a:dk2>
        <a:srgbClr val="314151"/>
      </a:dk2>
      <a:lt2>
        <a:srgbClr val="FDFBEF"/>
      </a:lt2>
      <a:accent1>
        <a:srgbClr val="314151"/>
      </a:accent1>
      <a:accent2>
        <a:srgbClr val="7B2B2C"/>
      </a:accent2>
      <a:accent3>
        <a:srgbClr val="6F9AC5"/>
      </a:accent3>
      <a:accent4>
        <a:srgbClr val="5B6E52"/>
      </a:accent4>
      <a:accent5>
        <a:srgbClr val="9EB096"/>
      </a:accent5>
      <a:accent6>
        <a:srgbClr val="D89092"/>
      </a:accent6>
      <a:hlink>
        <a:srgbClr val="6F9AC5"/>
      </a:hlink>
      <a:folHlink>
        <a:srgbClr val="497FB5"/>
      </a:folHlink>
    </a:clrScheme>
    <a:fontScheme name="Swedish">
      <a:majorFont>
        <a:latin typeface="Futura XBlkCn BT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Martin Luther">
      <a:dk1>
        <a:srgbClr val="121212"/>
      </a:dk1>
      <a:lt1>
        <a:sysClr val="window" lastClr="FFFFFF"/>
      </a:lt1>
      <a:dk2>
        <a:srgbClr val="2D4649"/>
      </a:dk2>
      <a:lt2>
        <a:srgbClr val="F8D9BA"/>
      </a:lt2>
      <a:accent1>
        <a:srgbClr val="56878C"/>
      </a:accent1>
      <a:accent2>
        <a:srgbClr val="89B4BD"/>
      </a:accent2>
      <a:accent3>
        <a:srgbClr val="121212"/>
      </a:accent3>
      <a:accent4>
        <a:srgbClr val="DCA088"/>
      </a:accent4>
      <a:accent5>
        <a:srgbClr val="89B4BD"/>
      </a:accent5>
      <a:accent6>
        <a:srgbClr val="000000"/>
      </a:accent6>
      <a:hlink>
        <a:srgbClr val="F8D9BA"/>
      </a:hlink>
      <a:folHlink>
        <a:srgbClr val="DCA088"/>
      </a:folHlink>
    </a:clrScheme>
    <a:fontScheme name="High Tower Blanca">
      <a:majorFont>
        <a:latin typeface="High Tower Text"/>
        <a:ea typeface=""/>
        <a:cs typeface=""/>
      </a:majorFont>
      <a:minorFont>
        <a:latin typeface="AR BLAN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0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1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2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3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4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5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6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7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8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19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2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20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3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4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5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6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7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8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ppt/theme/themeOverride9.xml><?xml version="1.0" encoding="utf-8"?>
<a:themeOverride xmlns:a="http://schemas.openxmlformats.org/drawingml/2006/main">
  <a:clrScheme name="Gustavus">
    <a:dk1>
      <a:sysClr val="windowText" lastClr="000000"/>
    </a:dk1>
    <a:lt1>
      <a:sysClr val="window" lastClr="FFFFFF"/>
    </a:lt1>
    <a:dk2>
      <a:srgbClr val="314151"/>
    </a:dk2>
    <a:lt2>
      <a:srgbClr val="FDFBEF"/>
    </a:lt2>
    <a:accent1>
      <a:srgbClr val="314151"/>
    </a:accent1>
    <a:accent2>
      <a:srgbClr val="7B2B2C"/>
    </a:accent2>
    <a:accent3>
      <a:srgbClr val="6F9AC5"/>
    </a:accent3>
    <a:accent4>
      <a:srgbClr val="5B6E52"/>
    </a:accent4>
    <a:accent5>
      <a:srgbClr val="9EB096"/>
    </a:accent5>
    <a:accent6>
      <a:srgbClr val="D89092"/>
    </a:accent6>
    <a:hlink>
      <a:srgbClr val="6F9AC5"/>
    </a:hlink>
    <a:folHlink>
      <a:srgbClr val="497FB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C6EF64DCB8541ADDAD8DED4E5232A" ma:contentTypeVersion="2" ma:contentTypeDescription="Create a new document." ma:contentTypeScope="" ma:versionID="3ca8a98317ad7e8f66291c47e6fc06bd">
  <xsd:schema xmlns:xsd="http://www.w3.org/2001/XMLSchema" xmlns:xs="http://www.w3.org/2001/XMLSchema" xmlns:p="http://schemas.microsoft.com/office/2006/metadata/properties" xmlns:ns2="3d8411aa-5771-44d9-92d7-e3cacebaf302" targetNamespace="http://schemas.microsoft.com/office/2006/metadata/properties" ma:root="true" ma:fieldsID="1ffc10cc75ff26f80bf0b3e2789401dc" ns2:_="">
    <xsd:import namespace="3d8411aa-5771-44d9-92d7-e3cacebaf3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411aa-5771-44d9-92d7-e3cacebaf3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5984A9-690A-46B4-8840-E2FDBE791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8411aa-5771-44d9-92d7-e3cacebaf3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346FAF-6FA2-4BA2-8148-62C9C91715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85C1BE-C71F-4A11-A1B1-7F0A7BEDE448}">
  <ds:schemaRefs>
    <ds:schemaRef ds:uri="http://www.w3.org/XML/1998/namespace"/>
    <ds:schemaRef ds:uri="http://schemas.microsoft.com/office/infopath/2007/PartnerControls"/>
    <ds:schemaRef ds:uri="http://purl.org/dc/terms/"/>
    <ds:schemaRef ds:uri="3d8411aa-5771-44d9-92d7-e3cacebaf302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5829</TotalTime>
  <Words>458</Words>
  <Application>Microsoft Macintosh PowerPoint</Application>
  <PresentationFormat>On-screen Show (4:3)</PresentationFormat>
  <Paragraphs>127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Goudy Old Style</vt:lpstr>
      <vt:lpstr>AR BLANCA</vt:lpstr>
      <vt:lpstr>Mathlete Bulky</vt:lpstr>
      <vt:lpstr>Calibri</vt:lpstr>
      <vt:lpstr>Futura XBlkCn BT</vt:lpstr>
      <vt:lpstr>Arial</vt:lpstr>
      <vt:lpstr>Impact</vt:lpstr>
      <vt:lpstr>High Tower Text</vt:lpstr>
      <vt:lpstr>Office Theme</vt:lpstr>
      <vt:lpstr>3_Office Theme</vt:lpstr>
      <vt:lpstr>5_Office Theme</vt:lpstr>
      <vt:lpstr>2_Office Theme</vt:lpstr>
      <vt:lpstr>THE THIRTY YEARS’ WAR</vt:lpstr>
      <vt:lpstr>WHEN?</vt:lpstr>
      <vt:lpstr>WHERE?</vt:lpstr>
      <vt:lpstr>BACKGROUND</vt:lpstr>
      <vt:lpstr>THE REFORMATION HAPPENED</vt:lpstr>
      <vt:lpstr>PEACE OF AUGSBURG</vt:lpstr>
      <vt:lpstr>OR</vt:lpstr>
      <vt:lpstr>NO</vt:lpstr>
      <vt:lpstr>4 PHASES</vt:lpstr>
      <vt:lpstr>BOHEMIAN PHASE</vt:lpstr>
      <vt:lpstr>BOHEMIA</vt:lpstr>
      <vt:lpstr>TOLERATION</vt:lpstr>
      <vt:lpstr>REVOKED</vt:lpstr>
      <vt:lpstr>DEFENESTRATION of Prague</vt:lpstr>
      <vt:lpstr>DEFENESTRATION </vt:lpstr>
      <vt:lpstr>PowerPoint Presentation</vt:lpstr>
      <vt:lpstr>THEY BETTER RECOGNIZE</vt:lpstr>
      <vt:lpstr>BATTLE OF  WHITE  MOUNTAIN</vt:lpstr>
      <vt:lpstr>CATHOLICS</vt:lpstr>
      <vt:lpstr>DANISH PHASE</vt:lpstr>
      <vt:lpstr>DANISH PHASE</vt:lpstr>
      <vt:lpstr>And gets straight up  OWNED.</vt:lpstr>
      <vt:lpstr>PowerPoint Presentation</vt:lpstr>
      <vt:lpstr>BYE DANES!</vt:lpstr>
      <vt:lpstr>CATHOLICS</vt:lpstr>
      <vt:lpstr>PowerPoint Presentation</vt:lpstr>
      <vt:lpstr>GUSTAVUS ADOLPHUS</vt:lpstr>
      <vt:lpstr>Turning the Tide</vt:lpstr>
      <vt:lpstr>FATHER OF MODERN WARFARE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SAY  WHAT?!</vt:lpstr>
      <vt:lpstr>PowerPoint Presentation</vt:lpstr>
      <vt:lpstr>POLITIQUE</vt:lpstr>
      <vt:lpstr>BALANCE OF POWER</vt:lpstr>
      <vt:lpstr>DOMINIONS OF THE HOUSE OF HAPSBURG</vt:lpstr>
      <vt:lpstr>R.I.P.</vt:lpstr>
      <vt:lpstr>R.I.P.</vt:lpstr>
      <vt:lpstr>CATHOLICS</vt:lpstr>
      <vt:lpstr>PowerPoint Presentation</vt:lpstr>
      <vt:lpstr>FLIP IT OVER</vt:lpstr>
      <vt:lpstr>PowerPoint Presentation</vt:lpstr>
      <vt:lpstr>4 PHASES</vt:lpstr>
      <vt:lpstr>WHO’S WINNING?</vt:lpstr>
      <vt:lpstr>1648</vt:lpstr>
      <vt:lpstr>THIS IS GETTING OLD.</vt:lpstr>
      <vt:lpstr>INCONCLUSIVE</vt:lpstr>
      <vt:lpstr>PEACE OF WESTPHALIA</vt:lpstr>
      <vt:lpstr>PEACE OF WESTPHALIA</vt:lpstr>
      <vt:lpstr>PowerPoint Presentation</vt:lpstr>
      <vt:lpstr>BALANCE OF POWER</vt:lpstr>
      <vt:lpstr>PowerPoint Presentation</vt:lpstr>
      <vt:lpstr>CALVINISM ACCEPTED</vt:lpstr>
      <vt:lpstr>Freedom of PRIVATE Worship</vt:lpstr>
      <vt:lpstr>PowerPoint Presentation</vt:lpstr>
      <vt:lpstr>PowerPoint Presentation</vt:lpstr>
      <vt:lpstr>PowerPoint Presentation</vt:lpstr>
      <vt:lpstr>PowerPoint Presentation</vt:lpstr>
    </vt:vector>
  </TitlesOfParts>
  <Company>SDOC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Thirty Years' War</dc:title>
  <dc:creator>Tom Richey</dc:creator>
  <cp:lastModifiedBy>William Decker</cp:lastModifiedBy>
  <cp:revision>80</cp:revision>
  <dcterms:created xsi:type="dcterms:W3CDTF">2013-10-24T14:19:58Z</dcterms:created>
  <dcterms:modified xsi:type="dcterms:W3CDTF">2021-10-04T17:03:53Z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0x010100B1AC6EF64DCB8541ADDAD8DED4E5232A</vt:lpwstr>
  </property>
</Properties>
</file>